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B76FEAC-2BE2-4039-9CFE-014E9D73C3C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3062984-D4AB-449F-B48E-0FBFB7848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Types of Chemical Reactions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ngrepl rxn carto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676399"/>
            <a:ext cx="7467600" cy="460771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 of reaction does this represent?  How do you know?</a:t>
            </a:r>
            <a:endParaRPr lang="en-US" dirty="0"/>
          </a:p>
        </p:txBody>
      </p:sp>
      <p:sp>
        <p:nvSpPr>
          <p:cNvPr id="5" name="Cloud Callout 4"/>
          <p:cNvSpPr/>
          <p:nvPr/>
        </p:nvSpPr>
        <p:spPr>
          <a:xfrm>
            <a:off x="6629400" y="1219200"/>
            <a:ext cx="2362200" cy="1600200"/>
          </a:xfrm>
          <a:prstGeom prst="cloudCallout">
            <a:avLst>
              <a:gd name="adj1" fmla="val -24526"/>
              <a:gd name="adj2" fmla="val 735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Arial Black" pitchFamily="34" charset="0"/>
              </a:rPr>
              <a:t>I’m such a loser!</a:t>
            </a:r>
            <a:endParaRPr lang="en-US" sz="24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ngrepl rx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143000"/>
            <a:ext cx="6336186" cy="66278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REPLACEMENT!</a:t>
            </a:r>
            <a:endParaRPr lang="en-US" dirty="0"/>
          </a:p>
        </p:txBody>
      </p:sp>
      <p:pic>
        <p:nvPicPr>
          <p:cNvPr id="5" name="Picture 4" descr="angie sol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752600"/>
            <a:ext cx="1704975" cy="2667000"/>
          </a:xfrm>
          <a:prstGeom prst="rect">
            <a:avLst/>
          </a:prstGeom>
        </p:spPr>
      </p:pic>
      <p:sp>
        <p:nvSpPr>
          <p:cNvPr id="6" name="Cross 5"/>
          <p:cNvSpPr/>
          <p:nvPr/>
        </p:nvSpPr>
        <p:spPr>
          <a:xfrm>
            <a:off x="2057400" y="2514600"/>
            <a:ext cx="990600" cy="9144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brad &amp; jen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1828800"/>
            <a:ext cx="1981200" cy="264795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5486400" y="2514600"/>
            <a:ext cx="24384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brad &amp; angi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0400" y="4724400"/>
            <a:ext cx="2457450" cy="1866900"/>
          </a:xfrm>
          <a:prstGeom prst="rect">
            <a:avLst/>
          </a:prstGeom>
        </p:spPr>
      </p:pic>
      <p:sp>
        <p:nvSpPr>
          <p:cNvPr id="10" name="Cross 9"/>
          <p:cNvSpPr/>
          <p:nvPr/>
        </p:nvSpPr>
        <p:spPr>
          <a:xfrm>
            <a:off x="5867400" y="5181600"/>
            <a:ext cx="990600" cy="9144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jenn sol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9000" y="4038600"/>
            <a:ext cx="1743075" cy="2619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ecomp rxn pic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09800"/>
            <a:ext cx="8335733" cy="274319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 of reaction does this represent?  How do you know?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ecomp rx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254447"/>
            <a:ext cx="8001000" cy="385095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DECOMPOSITION!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3733800" y="5029200"/>
            <a:ext cx="3200400" cy="1600200"/>
          </a:xfrm>
          <a:prstGeom prst="wedgeRoundRectCallout">
            <a:avLst>
              <a:gd name="adj1" fmla="val -92434"/>
              <a:gd name="adj2" fmla="val -80701"/>
              <a:gd name="adj3" fmla="val 16667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Arial Black" pitchFamily="34" charset="0"/>
              </a:rPr>
              <a:t>ONE REACTANT!</a:t>
            </a:r>
            <a:endParaRPr lang="en-US" sz="2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uble replacement carto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600200"/>
            <a:ext cx="8610600" cy="3733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 of reaction does this represent?  How do you know?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wil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4572000"/>
            <a:ext cx="1219200" cy="1905000"/>
          </a:xfrm>
          <a:prstGeom prst="rect">
            <a:avLst/>
          </a:prstGeom>
        </p:spPr>
      </p:pic>
      <p:pic>
        <p:nvPicPr>
          <p:cNvPr id="10" name="Picture 9" descr="fr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4572000"/>
            <a:ext cx="1219200" cy="1981200"/>
          </a:xfrm>
          <a:prstGeom prst="rect">
            <a:avLst/>
          </a:prstGeom>
        </p:spPr>
      </p:pic>
      <p:pic>
        <p:nvPicPr>
          <p:cNvPr id="9" name="Picture 8" descr="bett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4572000"/>
            <a:ext cx="1066800" cy="1905000"/>
          </a:xfrm>
          <a:prstGeom prst="rect">
            <a:avLst/>
          </a:prstGeom>
        </p:spPr>
      </p:pic>
      <p:pic>
        <p:nvPicPr>
          <p:cNvPr id="4" name="Content Placeholder 3" descr="doubrep rxn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533400" y="1219200"/>
            <a:ext cx="8153400" cy="2667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REPLACEMENT!</a:t>
            </a:r>
            <a:endParaRPr lang="en-US" dirty="0"/>
          </a:p>
        </p:txBody>
      </p:sp>
      <p:pic>
        <p:nvPicPr>
          <p:cNvPr id="5" name="Picture 4" descr="fred wilm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4267200"/>
            <a:ext cx="1847850" cy="2466975"/>
          </a:xfrm>
          <a:prstGeom prst="rect">
            <a:avLst/>
          </a:prstGeom>
        </p:spPr>
      </p:pic>
      <p:sp>
        <p:nvSpPr>
          <p:cNvPr id="6" name="Cross 5"/>
          <p:cNvSpPr/>
          <p:nvPr/>
        </p:nvSpPr>
        <p:spPr>
          <a:xfrm>
            <a:off x="2057400" y="5181600"/>
            <a:ext cx="533400" cy="5334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betty barney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19400" y="4343400"/>
            <a:ext cx="1485900" cy="23622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343400" y="52578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/>
          <p:cNvSpPr/>
          <p:nvPr/>
        </p:nvSpPr>
        <p:spPr>
          <a:xfrm>
            <a:off x="6629400" y="5181600"/>
            <a:ext cx="533400" cy="5334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barney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696200" y="4724400"/>
            <a:ext cx="1219200" cy="1619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Synthesis</a:t>
            </a:r>
          </a:p>
          <a:p>
            <a:r>
              <a:rPr lang="en-US" sz="4000" dirty="0" smtClean="0"/>
              <a:t>Decomposition</a:t>
            </a:r>
          </a:p>
          <a:p>
            <a:r>
              <a:rPr lang="en-US" sz="4000" dirty="0" smtClean="0"/>
              <a:t>Single Replacement </a:t>
            </a:r>
          </a:p>
          <a:p>
            <a:r>
              <a:rPr lang="en-US" sz="4000" dirty="0" smtClean="0"/>
              <a:t>Double Replacement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4 categories of reactions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Synthesis means “to make” or “to put together”</a:t>
            </a:r>
          </a:p>
          <a:p>
            <a:r>
              <a:rPr lang="en-US" dirty="0" smtClean="0"/>
              <a:t>Reactants are 2 elements or compounds</a:t>
            </a:r>
          </a:p>
          <a:p>
            <a:r>
              <a:rPr lang="en-US" dirty="0" smtClean="0"/>
              <a:t>There is </a:t>
            </a:r>
            <a:r>
              <a:rPr lang="en-US" b="1" u="sng" dirty="0" smtClean="0"/>
              <a:t>ONE</a:t>
            </a:r>
            <a:r>
              <a:rPr lang="en-US" dirty="0" smtClean="0"/>
              <a:t> product!!</a:t>
            </a:r>
          </a:p>
          <a:p>
            <a:r>
              <a:rPr lang="en-US" dirty="0" smtClean="0"/>
              <a:t>Basic form: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A   +   B  </a:t>
            </a:r>
            <a:r>
              <a:rPr lang="en-US" sz="4000" b="1" dirty="0" smtClean="0">
                <a:solidFill>
                  <a:srgbClr val="FF0000"/>
                </a:solidFill>
                <a:sym typeface="Wingdings" pitchFamily="2" charset="2"/>
              </a:rPr>
              <a:t>   AB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FF0000"/>
                </a:solidFill>
                <a:sym typeface="Wingdings" pitchFamily="2" charset="2"/>
              </a:rPr>
              <a:t>Ex:  H</a:t>
            </a:r>
            <a:r>
              <a:rPr lang="en-US" sz="4000" b="1" baseline="-25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4000" b="1" dirty="0" smtClean="0">
                <a:solidFill>
                  <a:srgbClr val="FF0000"/>
                </a:solidFill>
                <a:sym typeface="Wingdings" pitchFamily="2" charset="2"/>
              </a:rPr>
              <a:t>  +  O</a:t>
            </a:r>
            <a:r>
              <a:rPr lang="en-US" sz="4000" b="1" baseline="-25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4000" b="1" dirty="0" smtClean="0">
                <a:solidFill>
                  <a:srgbClr val="FF0000"/>
                </a:solidFill>
                <a:sym typeface="Wingdings" pitchFamily="2" charset="2"/>
              </a:rPr>
              <a:t>     H</a:t>
            </a:r>
            <a:r>
              <a:rPr lang="en-US" sz="4000" b="1" baseline="-25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4000" b="1" dirty="0" smtClean="0">
                <a:solidFill>
                  <a:srgbClr val="FF0000"/>
                </a:solidFill>
                <a:sym typeface="Wingdings" pitchFamily="2" charset="2"/>
              </a:rPr>
              <a:t>O</a:t>
            </a:r>
            <a:endParaRPr lang="en-US" sz="4000" b="1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/>
              <a:t>SYNTHESIS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Means “to break down”</a:t>
            </a:r>
          </a:p>
          <a:p>
            <a:r>
              <a:rPr lang="en-US" dirty="0" smtClean="0"/>
              <a:t>Opposite of synthesis</a:t>
            </a:r>
          </a:p>
          <a:p>
            <a:r>
              <a:rPr lang="en-US" dirty="0" smtClean="0"/>
              <a:t>ONE reactant (compound) and 2 or more products</a:t>
            </a:r>
          </a:p>
          <a:p>
            <a:r>
              <a:rPr lang="en-US" dirty="0" smtClean="0"/>
              <a:t>Basic form: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AB  </a:t>
            </a:r>
            <a:r>
              <a:rPr lang="en-US" sz="4000" b="1" dirty="0" smtClean="0">
                <a:solidFill>
                  <a:srgbClr val="FF0000"/>
                </a:solidFill>
                <a:sym typeface="Wingdings" pitchFamily="2" charset="2"/>
              </a:rPr>
              <a:t>   A    +    B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FF0000"/>
                </a:solidFill>
                <a:sym typeface="Wingdings" pitchFamily="2" charset="2"/>
              </a:rPr>
              <a:t>Ex:  </a:t>
            </a:r>
            <a:r>
              <a:rPr lang="en-US" sz="4000" b="1" dirty="0" err="1" smtClean="0">
                <a:solidFill>
                  <a:srgbClr val="FF0000"/>
                </a:solidFill>
                <a:sym typeface="Wingdings" pitchFamily="2" charset="2"/>
              </a:rPr>
              <a:t>NaCl</a:t>
            </a:r>
            <a:r>
              <a:rPr lang="en-US" sz="4000" b="1" dirty="0" smtClean="0">
                <a:solidFill>
                  <a:srgbClr val="FF0000"/>
                </a:solidFill>
                <a:sym typeface="Wingdings" pitchFamily="2" charset="2"/>
              </a:rPr>
              <a:t>   Na  +  Cl</a:t>
            </a:r>
            <a:r>
              <a:rPr lang="en-US" sz="4000" b="1" baseline="-25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endParaRPr lang="en-US" sz="4000" b="1" baseline="-250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DECOMPOSITION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81328"/>
            <a:ext cx="8991600" cy="4525963"/>
          </a:xfrm>
        </p:spPr>
        <p:txBody>
          <a:bodyPr/>
          <a:lstStyle/>
          <a:p>
            <a:r>
              <a:rPr lang="en-US" dirty="0" smtClean="0"/>
              <a:t>One element replaces another element in a compound.</a:t>
            </a:r>
          </a:p>
          <a:p>
            <a:r>
              <a:rPr lang="en-US" dirty="0" smtClean="0"/>
              <a:t>Begins with an element and a compound and products are an element and a compound</a:t>
            </a:r>
          </a:p>
          <a:p>
            <a:r>
              <a:rPr lang="en-US" dirty="0" smtClean="0"/>
              <a:t>E  +  C  </a:t>
            </a:r>
            <a:r>
              <a:rPr lang="en-US" dirty="0" smtClean="0">
                <a:sym typeface="Wingdings" pitchFamily="2" charset="2"/>
              </a:rPr>
              <a:t>  E  +  C</a:t>
            </a:r>
          </a:p>
          <a:p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Basic Form:   	</a:t>
            </a:r>
            <a:r>
              <a:rPr lang="en-US" sz="3600" b="1" dirty="0" smtClean="0">
                <a:solidFill>
                  <a:srgbClr val="FF0000"/>
                </a:solidFill>
                <a:sym typeface="Wingdings" pitchFamily="2" charset="2"/>
              </a:rPr>
              <a:t>A  +   BC     AC  +   B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  <a:sym typeface="Wingdings" pitchFamily="2" charset="2"/>
              </a:rPr>
              <a:t>Ex:  Zn  +   CuSO</a:t>
            </a:r>
            <a:r>
              <a:rPr lang="en-US" sz="3600" b="1" baseline="-25000" dirty="0" smtClean="0">
                <a:solidFill>
                  <a:srgbClr val="FF0000"/>
                </a:solidFill>
                <a:sym typeface="Wingdings" pitchFamily="2" charset="2"/>
              </a:rPr>
              <a:t>4 </a:t>
            </a:r>
            <a:r>
              <a:rPr lang="en-US" sz="3600" b="1" dirty="0" smtClean="0">
                <a:solidFill>
                  <a:srgbClr val="FF0000"/>
                </a:solidFill>
                <a:sym typeface="Wingdings" pitchFamily="2" charset="2"/>
              </a:rPr>
              <a:t>   ZnSO</a:t>
            </a:r>
            <a:r>
              <a:rPr lang="en-US" sz="3600" b="1" baseline="-25000" dirty="0" smtClean="0">
                <a:solidFill>
                  <a:srgbClr val="FF0000"/>
                </a:solidFill>
                <a:sym typeface="Wingdings" pitchFamily="2" charset="2"/>
              </a:rPr>
              <a:t>4</a:t>
            </a:r>
            <a:r>
              <a:rPr lang="en-US" sz="3600" b="1" dirty="0" smtClean="0">
                <a:solidFill>
                  <a:srgbClr val="FF0000"/>
                </a:solidFill>
                <a:sym typeface="Wingdings" pitchFamily="2" charset="2"/>
              </a:rPr>
              <a:t>  +  Cu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SINGLE REPLACEMENT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328"/>
            <a:ext cx="8686800" cy="4525963"/>
          </a:xfrm>
        </p:spPr>
        <p:txBody>
          <a:bodyPr/>
          <a:lstStyle/>
          <a:p>
            <a:r>
              <a:rPr lang="en-US" dirty="0" smtClean="0"/>
              <a:t>Think about a double date!</a:t>
            </a:r>
          </a:p>
          <a:p>
            <a:r>
              <a:rPr lang="en-US" dirty="0" smtClean="0"/>
              <a:t>Begins with 2 compounds and ends with 2 compounds but the metals switch partners!</a:t>
            </a:r>
          </a:p>
          <a:p>
            <a:r>
              <a:rPr lang="en-US" dirty="0" smtClean="0"/>
              <a:t>C  +   C  </a:t>
            </a:r>
            <a:r>
              <a:rPr lang="en-US" dirty="0" smtClean="0">
                <a:sym typeface="Wingdings" pitchFamily="2" charset="2"/>
              </a:rPr>
              <a:t>   C   +   C</a:t>
            </a:r>
          </a:p>
          <a:p>
            <a:r>
              <a:rPr lang="en-US" dirty="0" smtClean="0">
                <a:sym typeface="Wingdings" pitchFamily="2" charset="2"/>
              </a:rPr>
              <a:t>Basic form:</a:t>
            </a:r>
          </a:p>
          <a:p>
            <a:pPr algn="ctr">
              <a:buNone/>
            </a:pPr>
            <a:r>
              <a:rPr lang="en-US" sz="3200" b="1" dirty="0" smtClean="0">
                <a:solidFill>
                  <a:srgbClr val="FF0000"/>
                </a:solidFill>
                <a:sym typeface="Wingdings" pitchFamily="2" charset="2"/>
              </a:rPr>
              <a:t>AB   +   CD       AD   +   CB</a:t>
            </a:r>
          </a:p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Ex:  ZnCl</a:t>
            </a:r>
            <a:r>
              <a:rPr lang="en-US" sz="2800" b="1" baseline="-25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   +   Al</a:t>
            </a:r>
            <a:r>
              <a:rPr lang="en-US" sz="2800" b="1" baseline="-25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(SO</a:t>
            </a:r>
            <a:r>
              <a:rPr lang="en-US" sz="2800" b="1" baseline="-25000" dirty="0" smtClean="0">
                <a:solidFill>
                  <a:srgbClr val="FF0000"/>
                </a:solidFill>
                <a:sym typeface="Wingdings" pitchFamily="2" charset="2"/>
              </a:rPr>
              <a:t>4</a:t>
            </a: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r>
              <a:rPr lang="en-US" sz="2800" b="1" baseline="-25000" dirty="0" smtClean="0">
                <a:solidFill>
                  <a:srgbClr val="FF0000"/>
                </a:solidFill>
                <a:sym typeface="Wingdings" pitchFamily="2" charset="2"/>
              </a:rPr>
              <a:t>3</a:t>
            </a: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    AlCl</a:t>
            </a:r>
            <a:r>
              <a:rPr lang="en-US" sz="2800" b="1" baseline="-25000" dirty="0" smtClean="0">
                <a:solidFill>
                  <a:srgbClr val="FF0000"/>
                </a:solidFill>
                <a:sym typeface="Wingdings" pitchFamily="2" charset="2"/>
              </a:rPr>
              <a:t>3</a:t>
            </a: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 + ZnSO</a:t>
            </a:r>
            <a:r>
              <a:rPr lang="en-US" sz="2800" b="1" baseline="-25000" dirty="0" smtClean="0">
                <a:solidFill>
                  <a:srgbClr val="FF0000"/>
                </a:solidFill>
                <a:sym typeface="Wingdings" pitchFamily="2" charset="2"/>
              </a:rPr>
              <a:t>4</a:t>
            </a:r>
          </a:p>
          <a:p>
            <a:pPr algn="ctr">
              <a:buNone/>
            </a:pPr>
            <a:endParaRPr lang="en-US" sz="2800" b="1" baseline="-25000" dirty="0" smtClean="0">
              <a:solidFill>
                <a:srgbClr val="FF0000"/>
              </a:solidFill>
              <a:sym typeface="Wingdings" pitchFamily="2" charset="2"/>
            </a:endParaRPr>
          </a:p>
          <a:p>
            <a:pPr algn="ctr">
              <a:buNone/>
            </a:pPr>
            <a:r>
              <a:rPr lang="en-US" sz="2800" b="1" dirty="0" smtClean="0">
                <a:solidFill>
                  <a:srgbClr val="0070C0"/>
                </a:solidFill>
                <a:sym typeface="Wingdings" pitchFamily="2" charset="2"/>
              </a:rPr>
              <a:t>Which elements switched places?</a:t>
            </a:r>
            <a:endParaRPr lang="en-US" sz="2800" b="1" baseline="-25000" dirty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DOUBLE REPLACEMENT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4 types of rx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58118"/>
            <a:ext cx="8970961" cy="501888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four types of reactions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ynthesis rx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00200"/>
            <a:ext cx="7772400" cy="31808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type of </a:t>
            </a:r>
            <a:r>
              <a:rPr lang="en-US" dirty="0" err="1" smtClean="0"/>
              <a:t>rxn</a:t>
            </a:r>
            <a:r>
              <a:rPr lang="en-US" dirty="0" smtClean="0"/>
              <a:t> does this represent?  How do you know?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yn rxn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2850" y="1521619"/>
            <a:ext cx="6718300" cy="4445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Synthesis!</a:t>
            </a:r>
            <a:endParaRPr lang="en-US" dirty="0"/>
          </a:p>
        </p:txBody>
      </p:sp>
      <p:sp>
        <p:nvSpPr>
          <p:cNvPr id="5" name="Oval Callout 4"/>
          <p:cNvSpPr/>
          <p:nvPr/>
        </p:nvSpPr>
        <p:spPr>
          <a:xfrm>
            <a:off x="3429000" y="4648200"/>
            <a:ext cx="3429000" cy="2057400"/>
          </a:xfrm>
          <a:prstGeom prst="wedgeEllipseCallout">
            <a:avLst>
              <a:gd name="adj1" fmla="val 45351"/>
              <a:gd name="adj2" fmla="val -6333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Arial Black" pitchFamily="34" charset="0"/>
              </a:rPr>
              <a:t>ONE product!!</a:t>
            </a:r>
            <a:endParaRPr lang="en-US" sz="32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</TotalTime>
  <Words>258</Words>
  <Application>Microsoft Office PowerPoint</Application>
  <PresentationFormat>On-screen Show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Types of Chemical Reactions</vt:lpstr>
      <vt:lpstr>There are 4 categories of reactions</vt:lpstr>
      <vt:lpstr>SYNTHESIS </vt:lpstr>
      <vt:lpstr>DECOMPOSITION</vt:lpstr>
      <vt:lpstr>SINGLE REPLACEMENT</vt:lpstr>
      <vt:lpstr>DOUBLE REPLACEMENT</vt:lpstr>
      <vt:lpstr>The four types of reactions</vt:lpstr>
      <vt:lpstr>Which type of rxn does this represent?  How do you know?</vt:lpstr>
      <vt:lpstr>Synthesis!</vt:lpstr>
      <vt:lpstr>What type of reaction does this represent?  How do you know?</vt:lpstr>
      <vt:lpstr>SINGLE REPLACEMENT!</vt:lpstr>
      <vt:lpstr>What type of reaction does this represent?  How do you know?</vt:lpstr>
      <vt:lpstr>DECOMPOSITION!</vt:lpstr>
      <vt:lpstr>What type of reaction does this represent?  How do you know?</vt:lpstr>
      <vt:lpstr>DOUBLE REPLACEMENT!</vt:lpstr>
      <vt:lpstr>Slide 16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Chemical Reactions</dc:title>
  <dc:creator>jluckey</dc:creator>
  <cp:lastModifiedBy>jluckey</cp:lastModifiedBy>
  <cp:revision>5</cp:revision>
  <dcterms:created xsi:type="dcterms:W3CDTF">2013-02-11T14:15:41Z</dcterms:created>
  <dcterms:modified xsi:type="dcterms:W3CDTF">2013-02-12T14:33:42Z</dcterms:modified>
</cp:coreProperties>
</file>